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0" r:id="rId5"/>
    <p:sldId id="264" r:id="rId6"/>
    <p:sldId id="262" r:id="rId7"/>
    <p:sldId id="258" r:id="rId8"/>
    <p:sldId id="259" r:id="rId9"/>
    <p:sldId id="261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A62BEF96-A4BA-46F3-84A3-4B11C721CFE3}" type="datetimeFigureOut">
              <a:rPr lang="en-US"/>
              <a:pPr>
                <a:defRPr/>
              </a:pPr>
              <a:t>05.05.2019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7F797AFF-DACD-4EB7-BD0C-D831F6BC7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4DF03-EAFD-4391-B1B4-583A6CC3BE44}" type="datetimeFigureOut">
              <a:rPr lang="en-US"/>
              <a:pPr>
                <a:defRPr/>
              </a:pPr>
              <a:t>05.05.2019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805A9-A403-4A6E-83FD-1527C0ED8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9F95D-18D9-4B7F-B761-31C1E5BE58D1}" type="datetimeFigureOut">
              <a:rPr lang="en-US"/>
              <a:pPr>
                <a:defRPr/>
              </a:pPr>
              <a:t>05.05.2019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A1202-5AAE-4063-941C-92F5CC192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7D87F-3031-465C-BDD1-B8F334086D9E}" type="datetimeFigureOut">
              <a:rPr lang="en-US"/>
              <a:pPr>
                <a:defRPr/>
              </a:pPr>
              <a:t>05.05.2019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538A7-A661-43D0-B4A1-4A878B4B4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61097-AC5E-4036-86E6-94FC5056FD8A}" type="datetimeFigureOut">
              <a:rPr lang="en-US"/>
              <a:pPr>
                <a:defRPr/>
              </a:pPr>
              <a:t>05.05.2019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B97FE-FE24-49CF-88BA-DD874C2D6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D0EB7-A5C9-497D-89EC-6EFF73DCEDB4}" type="datetimeFigureOut">
              <a:rPr lang="en-US"/>
              <a:pPr>
                <a:defRPr/>
              </a:pPr>
              <a:t>05.05.2019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45F63-D192-4993-A3C0-54F4CE3AD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31916-E9AD-4A76-8C76-34FE9313D3DA}" type="datetimeFigureOut">
              <a:rPr lang="en-US"/>
              <a:pPr>
                <a:defRPr/>
              </a:pPr>
              <a:t>05.05.2019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A6187-8365-42EA-A1D8-743A6B9AA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EF62B-E7AA-4317-93A7-5A8130D0E096}" type="datetimeFigureOut">
              <a:rPr lang="en-US"/>
              <a:pPr>
                <a:defRPr/>
              </a:pPr>
              <a:t>05.05.2019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3B5ED-EB78-417E-A343-72ABE462F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92721-F6E6-4A3F-9CF5-6FBC0B2D08F5}" type="datetimeFigureOut">
              <a:rPr lang="en-US"/>
              <a:pPr>
                <a:defRPr/>
              </a:pPr>
              <a:t>05.05.2019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9057E-F88A-4644-B392-5B61AAB32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23F40-6B83-4EE7-BABF-C20B27329954}" type="datetimeFigureOut">
              <a:rPr lang="en-US"/>
              <a:pPr>
                <a:defRPr/>
              </a:pPr>
              <a:t>05.05.2019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F5E97-7A11-475C-A476-73CD0053D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7E1B-7104-486C-BF0E-D296D5A12DC6}" type="datetimeFigureOut">
              <a:rPr lang="en-US"/>
              <a:pPr>
                <a:defRPr/>
              </a:pPr>
              <a:t>05.05.2019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E6E03-9807-4C8C-9043-047769475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szintű felsorolásjeles szöveg</a:t>
            </a:r>
          </a:p>
          <a:p>
            <a:pPr lvl="2"/>
            <a:r>
              <a:rPr lang="hu-HU" smtClean="0"/>
              <a:t>Harmadik szintű felsorolásjeles szöveg</a:t>
            </a:r>
          </a:p>
          <a:p>
            <a:pPr lvl="3"/>
            <a:r>
              <a:rPr lang="hu-HU" smtClean="0"/>
              <a:t> Negyedik szintű felsorolásjeles szöveg</a:t>
            </a:r>
          </a:p>
          <a:p>
            <a:pPr lvl="4"/>
            <a:r>
              <a:rPr lang="hu-HU" smtClean="0"/>
              <a:t>Ötödik szintű felsorolásjeles szöveg</a:t>
            </a:r>
          </a:p>
          <a:p>
            <a:pPr lvl="1"/>
            <a:endParaRPr lang="hu-HU" smtClean="0"/>
          </a:p>
          <a:p>
            <a:pPr lvl="2"/>
            <a:endParaRPr lang="hu-H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fld id="{C44FFB8A-35B6-4C81-B2D2-1A10C91F8B6F}" type="datetimeFigureOut">
              <a:rPr lang="en-US"/>
              <a:pPr>
                <a:defRPr/>
              </a:pPr>
              <a:t>05.05.2019</a:t>
            </a:fld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fld id="{8293A364-B10F-430E-9BD4-EE8F0DBEB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825" y="1268760"/>
            <a:ext cx="8785225" cy="5328890"/>
          </a:xfrm>
        </p:spPr>
        <p:txBody>
          <a:bodyPr/>
          <a:lstStyle/>
          <a:p>
            <a:pPr algn="ctr">
              <a:defRPr/>
            </a:pPr>
            <a:r>
              <a:rPr lang="hu-HU" sz="3200" dirty="0" smtClean="0">
                <a:ln>
                  <a:solidFill>
                    <a:srgbClr val="CC99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stellar" pitchFamily="18" charset="0"/>
              </a:rPr>
              <a:t>orosz építészet a 19. században</a:t>
            </a:r>
            <a:endParaRPr lang="en-US" sz="3200" dirty="0">
              <a:ln>
                <a:solidFill>
                  <a:srgbClr val="CC9900"/>
                </a:solidFill>
              </a:ln>
              <a:solidFill>
                <a:schemeClr val="accent2">
                  <a:lumMod val="75000"/>
                </a:schemeClr>
              </a:solidFill>
              <a:latin typeface="Castellar" pitchFamily="18" charset="0"/>
            </a:endParaRPr>
          </a:p>
        </p:txBody>
      </p:sp>
      <p:pic>
        <p:nvPicPr>
          <p:cNvPr id="7" name="Picture 6" descr="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068960"/>
            <a:ext cx="5403368" cy="360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987824" y="0"/>
            <a:ext cx="6156176" cy="655638"/>
          </a:xfrm>
        </p:spPr>
        <p:txBody>
          <a:bodyPr/>
          <a:lstStyle/>
          <a:p>
            <a:pPr algn="r" eaLnBrk="1" hangingPunct="1"/>
            <a:r>
              <a:rPr lang="it-IT" sz="2400" b="1" i="1" dirty="0" smtClean="0"/>
              <a:t>Carlo di Giovanni Rossi </a:t>
            </a:r>
            <a:r>
              <a:rPr lang="hu-HU" sz="2400" b="1" dirty="0" smtClean="0"/>
              <a:t>(</a:t>
            </a:r>
            <a:r>
              <a:rPr lang="it-IT" sz="2400" b="1" dirty="0" smtClean="0"/>
              <a:t>1775</a:t>
            </a:r>
            <a:r>
              <a:rPr lang="hu-HU" sz="2400" b="1" dirty="0" smtClean="0"/>
              <a:t>-</a:t>
            </a:r>
            <a:r>
              <a:rPr lang="it-IT" sz="2400" b="1" dirty="0" smtClean="0"/>
              <a:t>1849)</a:t>
            </a:r>
            <a:endParaRPr lang="en-US" sz="2400" b="1" dirty="0" smtClean="0"/>
          </a:p>
        </p:txBody>
      </p:sp>
      <p:pic>
        <p:nvPicPr>
          <p:cNvPr id="12291" name="Picture 5" descr="19 Teatr1.jpg"/>
          <p:cNvPicPr>
            <a:picLocks noChangeAspect="1"/>
          </p:cNvPicPr>
          <p:nvPr/>
        </p:nvPicPr>
        <p:blipFill>
          <a:blip r:embed="rId2" cstate="print"/>
          <a:srcRect t="3452" r="1575"/>
          <a:stretch>
            <a:fillRect/>
          </a:stretch>
        </p:blipFill>
        <p:spPr bwMode="auto">
          <a:xfrm>
            <a:off x="611188" y="4437063"/>
            <a:ext cx="399573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20 Teatr2.jpg"/>
          <p:cNvPicPr>
            <a:picLocks noChangeAspect="1"/>
          </p:cNvPicPr>
          <p:nvPr/>
        </p:nvPicPr>
        <p:blipFill>
          <a:blip r:embed="rId3" cstate="print"/>
          <a:srcRect t="2580" b="1701"/>
          <a:stretch>
            <a:fillRect/>
          </a:stretch>
        </p:blipFill>
        <p:spPr bwMode="auto">
          <a:xfrm>
            <a:off x="4500563" y="4437063"/>
            <a:ext cx="3959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070100" y="3933825"/>
            <a:ext cx="5003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dirty="0">
                <a:latin typeface="+mn-lt"/>
              </a:rPr>
              <a:t>Alexandrinszkij Színház és környéke, 1828-32</a:t>
            </a:r>
            <a:endParaRPr lang="en-US" dirty="0">
              <a:latin typeface="+mn-lt"/>
            </a:endParaRPr>
          </a:p>
        </p:txBody>
      </p:sp>
      <p:pic>
        <p:nvPicPr>
          <p:cNvPr id="12294" name="Picture 17" descr="23 AlexandrTeat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765175"/>
            <a:ext cx="3636963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8" descr="24 AlexandrTeat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765175"/>
            <a:ext cx="47625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17 MihDvorecRusMu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620713"/>
            <a:ext cx="542925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2997200"/>
            <a:ext cx="3312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>
                <a:latin typeface="+mn-lt"/>
              </a:rPr>
              <a:t>Mihajlovszkij </a:t>
            </a:r>
            <a:r>
              <a:rPr lang="hu-HU" dirty="0" smtClean="0">
                <a:latin typeface="+mn-lt"/>
              </a:rPr>
              <a:t>Palota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Orosz </a:t>
            </a:r>
            <a:r>
              <a:rPr lang="hu-HU" dirty="0">
                <a:latin typeface="+mn-lt"/>
              </a:rPr>
              <a:t>múzeum), 1818-25</a:t>
            </a:r>
            <a:endParaRPr lang="en-US" dirty="0">
              <a:latin typeface="+mn-lt"/>
            </a:endParaRPr>
          </a:p>
        </p:txBody>
      </p:sp>
      <p:pic>
        <p:nvPicPr>
          <p:cNvPr id="13316" name="Picture 3" descr="25 MihajlovDvore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26 MihajlovDvore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359410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23 AlexandrTeat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8025" y="3382963"/>
            <a:ext cx="1079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16 Centralnye ploschadi SP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20000">
            <a:off x="298450" y="215900"/>
            <a:ext cx="8547100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051050" y="2565400"/>
            <a:ext cx="3603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400" b="1" dirty="0">
                <a:latin typeface="+mn-lt"/>
              </a:rPr>
              <a:t>1.</a:t>
            </a:r>
            <a:endParaRPr lang="en-US" sz="14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363" y="3068638"/>
            <a:ext cx="3603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3.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5463" y="3716338"/>
            <a:ext cx="3603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400" b="1" dirty="0">
                <a:latin typeface="+mn-lt"/>
              </a:rPr>
              <a:t>2.</a:t>
            </a:r>
            <a:endParaRPr lang="en-US" sz="14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388" y="6237288"/>
            <a:ext cx="87487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dirty="0">
                <a:latin typeface="+mn-lt"/>
              </a:rPr>
              <a:t>(1) Palota tér (1819-29), (2) Szenátustér (1829-34), 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(3) Admiralitástér 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7 Dvorcovaja pl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588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28 Dvorcovaja pl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88913"/>
            <a:ext cx="44640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29 Generalnyj shta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284538"/>
            <a:ext cx="4341812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30 Dvorcovaja pl 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412875"/>
            <a:ext cx="4237037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30 Senatskaja p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681038"/>
            <a:ext cx="824547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35 Senat i Sino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0" y="188913"/>
            <a:ext cx="58420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34 Senat.jpg"/>
          <p:cNvPicPr>
            <a:picLocks noChangeAspect="1"/>
          </p:cNvPicPr>
          <p:nvPr/>
        </p:nvPicPr>
        <p:blipFill>
          <a:blip r:embed="rId3" cstate="print"/>
          <a:srcRect t="8647"/>
          <a:stretch>
            <a:fillRect/>
          </a:stretch>
        </p:blipFill>
        <p:spPr bwMode="auto">
          <a:xfrm>
            <a:off x="250825" y="3644900"/>
            <a:ext cx="40989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37 Senat i Sinod.jpg"/>
          <p:cNvPicPr>
            <a:picLocks noChangeAspect="1"/>
          </p:cNvPicPr>
          <p:nvPr/>
        </p:nvPicPr>
        <p:blipFill>
          <a:blip r:embed="rId4" cstate="print"/>
          <a:srcRect l="1962" t="19550" r="14563" b="6950"/>
          <a:stretch>
            <a:fillRect/>
          </a:stretch>
        </p:blipFill>
        <p:spPr bwMode="auto">
          <a:xfrm>
            <a:off x="4716463" y="3644900"/>
            <a:ext cx="42513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0" y="1268413"/>
            <a:ext cx="4211638" cy="936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i="1" smtClean="0"/>
              <a:t>Joseph Bové</a:t>
            </a:r>
            <a:r>
              <a:rPr lang="ru-RU" sz="2000" b="1" smtClean="0"/>
              <a:t> </a:t>
            </a:r>
            <a:r>
              <a:rPr lang="ru-RU" sz="2000" smtClean="0"/>
              <a:t>(1784-1834):</a:t>
            </a:r>
          </a:p>
          <a:p>
            <a:pPr eaLnBrk="1" hangingPunct="1">
              <a:buFontTx/>
              <a:buNone/>
            </a:pPr>
            <a:r>
              <a:rPr lang="hu-HU" sz="2000" smtClean="0"/>
              <a:t>Vörös tér kereskedői sora (1814-15)</a:t>
            </a: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2592412" cy="649287"/>
          </a:xfrm>
        </p:spPr>
        <p:txBody>
          <a:bodyPr/>
          <a:lstStyle/>
          <a:p>
            <a:pPr eaLnBrk="1" hangingPunct="1"/>
            <a:r>
              <a:rPr lang="hu-HU" sz="4000" b="1" dirty="0" smtClean="0"/>
              <a:t>Moszkva</a:t>
            </a:r>
            <a:endParaRPr lang="en-US" sz="4000" b="1" dirty="0" smtClean="0"/>
          </a:p>
        </p:txBody>
      </p:sp>
      <p:pic>
        <p:nvPicPr>
          <p:cNvPr id="19460" name="Picture 3" descr="01 TorgRjady Bove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09975"/>
            <a:ext cx="6443663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02 TorgRjady Bove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9413" y="0"/>
            <a:ext cx="49545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04 Teatral pl Bov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288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05 Teatral pl Bove.jpg"/>
          <p:cNvPicPr>
            <a:picLocks noChangeAspect="1"/>
          </p:cNvPicPr>
          <p:nvPr/>
        </p:nvPicPr>
        <p:blipFill>
          <a:blip r:embed="rId3" cstate="print"/>
          <a:srcRect l="1512" t="3743" r="1721" b="15793"/>
          <a:stretch>
            <a:fillRect/>
          </a:stretch>
        </p:blipFill>
        <p:spPr bwMode="auto">
          <a:xfrm>
            <a:off x="0" y="3833813"/>
            <a:ext cx="450056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68538" y="2852738"/>
            <a:ext cx="676751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hu-HU" sz="1600" dirty="0">
                <a:latin typeface="+mn-lt"/>
              </a:rPr>
              <a:t>A Tverszkaja városkapu helyén épült diadalív (1827-34)</a:t>
            </a:r>
            <a:endParaRPr lang="en-US" sz="1600" dirty="0">
              <a:latin typeface="+mn-lt"/>
            </a:endParaRPr>
          </a:p>
          <a:p>
            <a:pPr>
              <a:defRPr/>
            </a:pPr>
            <a:endParaRPr lang="hu-HU" sz="1600" dirty="0">
              <a:latin typeface="+mn-lt"/>
            </a:endParaRPr>
          </a:p>
          <a:p>
            <a:pPr>
              <a:defRPr/>
            </a:pPr>
            <a:r>
              <a:rPr lang="hu-HU" sz="1600" dirty="0">
                <a:latin typeface="+mn-lt"/>
              </a:rPr>
              <a:t>Moszkvai Színháztér és a Nagy Színház épülete (1818-24)</a:t>
            </a:r>
          </a:p>
        </p:txBody>
      </p:sp>
      <p:pic>
        <p:nvPicPr>
          <p:cNvPr id="20485" name="Picture 4" descr="08 Bolshoj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865563"/>
            <a:ext cx="4211637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11 TriumfVorota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115888"/>
            <a:ext cx="18859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 descr="12 TriumfVorota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188913"/>
            <a:ext cx="32004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>
          <a:xfrm>
            <a:off x="179388" y="115888"/>
            <a:ext cx="3960564" cy="576262"/>
          </a:xfrm>
        </p:spPr>
        <p:txBody>
          <a:bodyPr/>
          <a:lstStyle/>
          <a:p>
            <a:pPr eaLnBrk="1" hangingPunct="1"/>
            <a:r>
              <a:rPr lang="hu-HU" sz="2000" b="1" i="1" dirty="0" smtClean="0"/>
              <a:t>A. Grigorjev </a:t>
            </a:r>
            <a:r>
              <a:rPr lang="hu-HU" sz="2000" b="1" dirty="0" smtClean="0"/>
              <a:t>(1782-1867)</a:t>
            </a:r>
            <a:r>
              <a:rPr lang="en-US" sz="2400" dirty="0" smtClean="0"/>
              <a:t> </a:t>
            </a:r>
            <a:endParaRPr lang="en-US" sz="2400" b="1" dirty="0" smtClean="0"/>
          </a:p>
        </p:txBody>
      </p:sp>
      <p:pic>
        <p:nvPicPr>
          <p:cNvPr id="21507" name="Picture 2" descr="13 Dom Hruschjevyh PusMuz.jpg"/>
          <p:cNvPicPr>
            <a:picLocks noChangeAspect="1"/>
          </p:cNvPicPr>
          <p:nvPr/>
        </p:nvPicPr>
        <p:blipFill>
          <a:blip r:embed="rId2" cstate="print"/>
          <a:srcRect l="6960" r="9392"/>
          <a:stretch>
            <a:fillRect/>
          </a:stretch>
        </p:blipFill>
        <p:spPr bwMode="auto">
          <a:xfrm>
            <a:off x="107950" y="692150"/>
            <a:ext cx="44497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13 Dom Stanickoj TolstojMuz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005263"/>
            <a:ext cx="57150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16 Dom Stanickoj TolstojMuz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989138"/>
            <a:ext cx="41671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/>
          <a:lstStyle/>
          <a:p>
            <a:pPr eaLnBrk="1" hangingPunct="1"/>
            <a:r>
              <a:rPr lang="hu-HU" sz="3200" b="1" smtClean="0"/>
              <a:t>19. század orosz építészete</a:t>
            </a:r>
            <a:endParaRPr lang="en-US" sz="3200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81075"/>
            <a:ext cx="8569325" cy="5040313"/>
          </a:xfrm>
        </p:spPr>
        <p:txBody>
          <a:bodyPr>
            <a:normAutofit/>
          </a:bodyPr>
          <a:lstStyle/>
          <a:p>
            <a:pPr marL="446088" indent="-446088" eaLnBrk="1" hangingPunct="1">
              <a:buFontTx/>
              <a:buNone/>
              <a:defRPr/>
            </a:pPr>
            <a:r>
              <a:rPr lang="hu-HU" sz="2400" b="1" i="1" dirty="0" smtClean="0"/>
              <a:t>Az építészeti  klasszicizmus utolsó szakasza</a:t>
            </a:r>
            <a:br>
              <a:rPr lang="hu-HU" sz="2400" b="1" i="1" dirty="0" smtClean="0"/>
            </a:br>
            <a:r>
              <a:rPr lang="hu-HU" sz="2400" b="1" i="1" dirty="0" smtClean="0"/>
              <a:t>(1800–1830-as évek):</a:t>
            </a:r>
          </a:p>
          <a:p>
            <a:pPr marL="446088" indent="-269875" eaLnBrk="1" hangingPunct="1">
              <a:buFont typeface="Wingdings" pitchFamily="2" charset="2"/>
              <a:buChar char="Ø"/>
              <a:defRPr/>
            </a:pPr>
            <a:r>
              <a:rPr lang="hu-HU" sz="2000" dirty="0" smtClean="0"/>
              <a:t>Moszkva – Pétervár városépítészete: együttesek formálása.</a:t>
            </a:r>
          </a:p>
          <a:p>
            <a:pPr marL="446088" indent="-269875" eaLnBrk="1" hangingPunct="1">
              <a:buFont typeface="Wingdings" pitchFamily="2" charset="2"/>
              <a:buChar char="Ø"/>
              <a:defRPr/>
            </a:pPr>
            <a:r>
              <a:rPr lang="hu-HU" sz="2000" dirty="0" smtClean="0"/>
              <a:t>Épület – szobor viszonyának megváltozása.</a:t>
            </a:r>
          </a:p>
          <a:p>
            <a:pPr marL="446088" indent="-269875" eaLnBrk="1" hangingPunct="1"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hu-HU" sz="2000" dirty="0" smtClean="0"/>
              <a:t>Elsődlegesen társadalmi intézmények épületei.</a:t>
            </a:r>
          </a:p>
          <a:p>
            <a:pPr marL="446088" indent="-446088" eaLnBrk="1" hangingPunct="1">
              <a:spcAft>
                <a:spcPts val="1800"/>
              </a:spcAft>
              <a:buFontTx/>
              <a:buNone/>
              <a:defRPr/>
            </a:pPr>
            <a:r>
              <a:rPr lang="hu-HU" sz="2400" b="1" i="1" u="sng" dirty="0" smtClean="0"/>
              <a:t>Pétervár</a:t>
            </a:r>
          </a:p>
          <a:p>
            <a:pPr marL="269875" indent="-269875" eaLnBrk="1" hangingPunct="1">
              <a:buFontTx/>
              <a:buNone/>
              <a:defRPr/>
            </a:pPr>
            <a:r>
              <a:rPr lang="hu-HU" sz="2000" b="1" i="1" dirty="0" smtClean="0"/>
              <a:t>A. Voronyihin (1759-1814): </a:t>
            </a:r>
            <a:r>
              <a:rPr lang="hu-HU" sz="2000" dirty="0" smtClean="0"/>
              <a:t>Kazanyi templom (1801-11),</a:t>
            </a:r>
          </a:p>
          <a:p>
            <a:pPr marL="269875" indent="-269875" eaLnBrk="1" hangingPunct="1">
              <a:buFontTx/>
              <a:buNone/>
              <a:defRPr/>
            </a:pPr>
            <a:r>
              <a:rPr lang="fr-FR" sz="2000" b="1" i="1" dirty="0" smtClean="0"/>
              <a:t>J</a:t>
            </a:r>
            <a:r>
              <a:rPr lang="hu-HU" sz="2000" b="1" i="1" dirty="0" smtClean="0"/>
              <a:t>.</a:t>
            </a:r>
            <a:r>
              <a:rPr lang="fr-FR" sz="2000" b="1" i="1" dirty="0" smtClean="0"/>
              <a:t>-F</a:t>
            </a:r>
            <a:r>
              <a:rPr lang="hu-HU" sz="2000" b="1" i="1" dirty="0" smtClean="0"/>
              <a:t>.</a:t>
            </a:r>
            <a:r>
              <a:rPr lang="fr-FR" sz="2000" b="1" i="1" dirty="0" smtClean="0"/>
              <a:t> Thomas de Thomon</a:t>
            </a:r>
            <a:r>
              <a:rPr lang="hu-HU" sz="2000" b="1" i="1" dirty="0" smtClean="0"/>
              <a:t> (1760-1813):</a:t>
            </a:r>
            <a:r>
              <a:rPr lang="hu-HU" sz="2000" dirty="0" smtClean="0"/>
              <a:t> A Tőzsde és a Vasziljevszkij sziget „csúcsának” kialakítása (1805-10)</a:t>
            </a:r>
          </a:p>
          <a:p>
            <a:pPr marL="269875" indent="-269875" eaLnBrk="1" hangingPunct="1">
              <a:buFontTx/>
              <a:buNone/>
              <a:defRPr/>
            </a:pPr>
            <a:r>
              <a:rPr lang="hu-HU" sz="2000" b="1" i="1" dirty="0" smtClean="0"/>
              <a:t>A. Zaharov (1761-1811): </a:t>
            </a:r>
            <a:r>
              <a:rPr lang="hu-HU" sz="2000" dirty="0" smtClean="0"/>
              <a:t>Az Admiralitás (1806-23)</a:t>
            </a:r>
            <a:endParaRPr lang="en-US" sz="2000" b="1" i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077200" cy="584200"/>
          </a:xfrm>
        </p:spPr>
        <p:txBody>
          <a:bodyPr/>
          <a:lstStyle/>
          <a:p>
            <a:r>
              <a:rPr lang="hu-HU" sz="2400" b="1" smtClean="0"/>
              <a:t>Az orosz építészet 1830-as évektől</a:t>
            </a:r>
            <a:endParaRPr lang="en-US" sz="2400" b="1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23850" y="692150"/>
            <a:ext cx="8496300" cy="58324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u-HU" sz="2000" smtClean="0"/>
              <a:t>A monumentális építészet válsága</a:t>
            </a:r>
          </a:p>
          <a:p>
            <a:pPr>
              <a:buFont typeface="Wingdings" pitchFamily="2" charset="2"/>
              <a:buChar char="Ø"/>
            </a:pPr>
            <a:r>
              <a:rPr lang="hu-HU" sz="2000" smtClean="0"/>
              <a:t>A magánépületek előtérbe kerülése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hu-HU" sz="2000" smtClean="0"/>
              <a:t>A vidéki kúriák építészete</a:t>
            </a:r>
          </a:p>
          <a:p>
            <a:pPr>
              <a:buFont typeface="Wingdings" pitchFamily="2" charset="2"/>
              <a:buChar char="Ø"/>
            </a:pPr>
            <a:endParaRPr lang="hu-HU" sz="2000" smtClean="0"/>
          </a:p>
          <a:p>
            <a:pPr>
              <a:buFont typeface="Wingdings" pitchFamily="2" charset="2"/>
              <a:buChar char="Ø"/>
            </a:pPr>
            <a:endParaRPr lang="hu-HU" sz="2000" smtClean="0"/>
          </a:p>
          <a:p>
            <a:pPr>
              <a:buFont typeface="Wingdings" pitchFamily="2" charset="2"/>
              <a:buChar char="Ø"/>
            </a:pPr>
            <a:endParaRPr lang="hu-HU" sz="2000" smtClean="0"/>
          </a:p>
          <a:p>
            <a:pPr>
              <a:buFont typeface="Wingdings" pitchFamily="2" charset="2"/>
              <a:buChar char="Ø"/>
            </a:pPr>
            <a:endParaRPr lang="hu-HU" sz="2000" smtClean="0"/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hu-HU" sz="2000" smtClean="0"/>
              <a:t>Stilizáció és z eklektikus („orosz”) stílus</a:t>
            </a:r>
          </a:p>
        </p:txBody>
      </p:sp>
      <p:pic>
        <p:nvPicPr>
          <p:cNvPr id="22532" name="Picture 3" descr="17 izvarino_usadb.jpg"/>
          <p:cNvPicPr>
            <a:picLocks noChangeAspect="1"/>
          </p:cNvPicPr>
          <p:nvPr/>
        </p:nvPicPr>
        <p:blipFill>
          <a:blip r:embed="rId2" cstate="print"/>
          <a:srcRect b="14706"/>
          <a:stretch>
            <a:fillRect/>
          </a:stretch>
        </p:blipFill>
        <p:spPr bwMode="auto">
          <a:xfrm>
            <a:off x="4140200" y="1770063"/>
            <a:ext cx="360045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18 Usadba Ganibal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989138"/>
            <a:ext cx="269875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19 TorgRjadyMvy.jpg"/>
          <p:cNvPicPr>
            <a:picLocks noChangeAspect="1"/>
          </p:cNvPicPr>
          <p:nvPr/>
        </p:nvPicPr>
        <p:blipFill>
          <a:blip r:embed="rId4" cstate="print"/>
          <a:srcRect t="12840" b="24373"/>
          <a:stretch>
            <a:fillRect/>
          </a:stretch>
        </p:blipFill>
        <p:spPr bwMode="auto">
          <a:xfrm>
            <a:off x="0" y="4470400"/>
            <a:ext cx="57245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20 TorgRjadyMvy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4724400"/>
            <a:ext cx="2363788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28 Progulka_pri_zakate.jpg"/>
          <p:cNvPicPr>
            <a:picLocks noChangeAspect="1"/>
          </p:cNvPicPr>
          <p:nvPr/>
        </p:nvPicPr>
        <p:blipFill>
          <a:blip r:embed="rId6" cstate="print"/>
          <a:srcRect l="32359" t="6384" r="17241" b="30617"/>
          <a:stretch>
            <a:fillRect/>
          </a:stretch>
        </p:blipFill>
        <p:spPr bwMode="auto">
          <a:xfrm>
            <a:off x="6588125" y="188913"/>
            <a:ext cx="23272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483769" y="0"/>
            <a:ext cx="6660232" cy="582613"/>
          </a:xfrm>
        </p:spPr>
        <p:txBody>
          <a:bodyPr/>
          <a:lstStyle/>
          <a:p>
            <a:pPr algn="r"/>
            <a:r>
              <a:rPr lang="hu-HU" sz="2400" b="1" dirty="0" smtClean="0"/>
              <a:t>A „moszkvai” szecesszió (20. sz. eleje)</a:t>
            </a:r>
            <a:endParaRPr lang="en-US" sz="2400" b="1" dirty="0" smtClean="0"/>
          </a:p>
        </p:txBody>
      </p:sp>
      <p:pic>
        <p:nvPicPr>
          <p:cNvPr id="23555" name="Picture 2" descr="21 Osobnjak Rjabushinskogo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1050"/>
            <a:ext cx="4716463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24 Osobnjak Rjabushinskogo.jpg"/>
          <p:cNvPicPr>
            <a:picLocks noChangeAspect="1"/>
          </p:cNvPicPr>
          <p:nvPr/>
        </p:nvPicPr>
        <p:blipFill>
          <a:blip r:embed="rId3" cstate="print"/>
          <a:srcRect r="3860"/>
          <a:stretch>
            <a:fillRect/>
          </a:stretch>
        </p:blipFill>
        <p:spPr bwMode="auto">
          <a:xfrm>
            <a:off x="4859338" y="4981575"/>
            <a:ext cx="29527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27 Osobnjak Rjabushinsk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3525" y="4968875"/>
            <a:ext cx="126047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23 Osobnjak Rjabushinsk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5888"/>
            <a:ext cx="2349500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 descr="22 Osobnjak Rjabushinsk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2657475"/>
            <a:ext cx="2655888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7" descr="25 Osobnjak Rjabushinsk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463" y="549275"/>
            <a:ext cx="27813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8" descr="26 Osobnjak Rjabushinskog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413" y="549275"/>
            <a:ext cx="218757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>
          <a:xfrm>
            <a:off x="4500563" y="0"/>
            <a:ext cx="4643437" cy="914400"/>
          </a:xfrm>
        </p:spPr>
        <p:txBody>
          <a:bodyPr/>
          <a:lstStyle/>
          <a:p>
            <a:pPr algn="r" eaLnBrk="1" hangingPunct="1"/>
            <a:r>
              <a:rPr lang="hu-HU" sz="2400" b="1" i="1" smtClean="0"/>
              <a:t>A. Zaharov: </a:t>
            </a:r>
            <a:r>
              <a:rPr lang="hu-HU" sz="2400" smtClean="0"/>
              <a:t>Az Admiralitás</a:t>
            </a:r>
            <a:endParaRPr lang="en-US" sz="2400" smtClean="0"/>
          </a:p>
        </p:txBody>
      </p:sp>
      <p:pic>
        <p:nvPicPr>
          <p:cNvPr id="5123" name="Picture 3" descr="15 Admin.jpg"/>
          <p:cNvPicPr>
            <a:picLocks noChangeAspect="1"/>
          </p:cNvPicPr>
          <p:nvPr/>
        </p:nvPicPr>
        <p:blipFill>
          <a:blip r:embed="rId2" cstate="print"/>
          <a:srcRect l="13326" r="10876"/>
          <a:stretch>
            <a:fillRect/>
          </a:stretch>
        </p:blipFill>
        <p:spPr bwMode="auto">
          <a:xfrm>
            <a:off x="0" y="1474788"/>
            <a:ext cx="3059113" cy="538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 descr="16 Admin.jpg"/>
          <p:cNvPicPr>
            <a:picLocks noChangeAspect="1"/>
          </p:cNvPicPr>
          <p:nvPr/>
        </p:nvPicPr>
        <p:blipFill>
          <a:blip r:embed="rId3" cstate="print"/>
          <a:srcRect l="6181" t="4642" r="6181" b="6909"/>
          <a:stretch>
            <a:fillRect/>
          </a:stretch>
        </p:blipFill>
        <p:spPr bwMode="auto">
          <a:xfrm>
            <a:off x="4932363" y="1879600"/>
            <a:ext cx="4211637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14 Admin 1810e.jpg"/>
          <p:cNvPicPr>
            <a:picLocks noChangeAspect="1"/>
          </p:cNvPicPr>
          <p:nvPr/>
        </p:nvPicPr>
        <p:blipFill>
          <a:blip r:embed="rId4" cstate="print"/>
          <a:srcRect l="14001" b="9856"/>
          <a:stretch>
            <a:fillRect/>
          </a:stretch>
        </p:blipFill>
        <p:spPr bwMode="auto">
          <a:xfrm>
            <a:off x="1762125" y="0"/>
            <a:ext cx="36020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914400"/>
          </a:xfrm>
        </p:spPr>
        <p:txBody>
          <a:bodyPr/>
          <a:lstStyle/>
          <a:p>
            <a:pPr eaLnBrk="1" hangingPunct="1"/>
            <a:r>
              <a:rPr lang="fr-FR" sz="2400" b="1" i="1" dirty="0" smtClean="0"/>
              <a:t>J</a:t>
            </a:r>
            <a:r>
              <a:rPr lang="hu-HU" sz="2400" b="1" i="1" dirty="0" smtClean="0"/>
              <a:t>.</a:t>
            </a:r>
            <a:r>
              <a:rPr lang="fr-FR" sz="2400" b="1" i="1" dirty="0" smtClean="0"/>
              <a:t>-F</a:t>
            </a:r>
            <a:r>
              <a:rPr lang="hu-HU" sz="2400" b="1" i="1" dirty="0" smtClean="0"/>
              <a:t>.</a:t>
            </a:r>
            <a:r>
              <a:rPr lang="fr-FR" sz="2400" b="1" i="1" dirty="0" smtClean="0"/>
              <a:t> Thomas de Thomon</a:t>
            </a:r>
            <a:r>
              <a:rPr lang="hu-HU" sz="2400" b="1" i="1" dirty="0" smtClean="0"/>
              <a:t>: </a:t>
            </a:r>
            <a:br>
              <a:rPr lang="hu-HU" sz="2400" b="1" i="1" dirty="0" smtClean="0"/>
            </a:br>
            <a:r>
              <a:rPr lang="hu-HU" sz="2300" dirty="0" smtClean="0"/>
              <a:t>A Tőzsde és a Vasziljevszkij sziget „csúcsa</a:t>
            </a:r>
            <a:r>
              <a:rPr lang="hu-HU" sz="2400" dirty="0" smtClean="0"/>
              <a:t>”</a:t>
            </a:r>
            <a:endParaRPr lang="en-US" sz="2400" b="1" dirty="0" smtClean="0"/>
          </a:p>
        </p:txBody>
      </p:sp>
      <p:pic>
        <p:nvPicPr>
          <p:cNvPr id="6147" name="Picture 4" descr="10 Strelka Vasiljevskogo 2.jpg"/>
          <p:cNvPicPr>
            <a:picLocks noChangeAspect="1"/>
          </p:cNvPicPr>
          <p:nvPr/>
        </p:nvPicPr>
        <p:blipFill>
          <a:blip r:embed="rId2" cstate="print"/>
          <a:srcRect b="15227"/>
          <a:stretch>
            <a:fillRect/>
          </a:stretch>
        </p:blipFill>
        <p:spPr bwMode="auto">
          <a:xfrm>
            <a:off x="71438" y="2060575"/>
            <a:ext cx="9001125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10 Strelka Vasiljevsk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01" t="10558" r="10040" b="13844"/>
          <a:stretch>
            <a:fillRect/>
          </a:stretch>
        </p:blipFill>
        <p:spPr bwMode="auto">
          <a:xfrm>
            <a:off x="6083300" y="0"/>
            <a:ext cx="30607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09 Strelka Vasiljevskogo.jpg"/>
          <p:cNvPicPr>
            <a:picLocks noChangeAspect="1"/>
          </p:cNvPicPr>
          <p:nvPr/>
        </p:nvPicPr>
        <p:blipFill>
          <a:blip r:embed="rId2" cstate="print"/>
          <a:srcRect r="12749"/>
          <a:stretch>
            <a:fillRect/>
          </a:stretch>
        </p:blipFill>
        <p:spPr bwMode="auto">
          <a:xfrm>
            <a:off x="252413" y="130175"/>
            <a:ext cx="8639175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2 Birzh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1443038"/>
            <a:ext cx="8640762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" descr="11 Strelka Vasiljevskogo.jpg"/>
          <p:cNvPicPr>
            <a:picLocks noChangeAspect="1"/>
          </p:cNvPicPr>
          <p:nvPr/>
        </p:nvPicPr>
        <p:blipFill>
          <a:blip r:embed="rId3" cstate="print"/>
          <a:srcRect l="4642" t="24240" r="12201" b="5202"/>
          <a:stretch>
            <a:fillRect/>
          </a:stretch>
        </p:blipFill>
        <p:spPr bwMode="auto">
          <a:xfrm>
            <a:off x="0" y="0"/>
            <a:ext cx="4243388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02 Kazanskiy sob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836613"/>
            <a:ext cx="8531225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4500563" y="0"/>
            <a:ext cx="4643437" cy="914400"/>
          </a:xfrm>
        </p:spPr>
        <p:txBody>
          <a:bodyPr/>
          <a:lstStyle/>
          <a:p>
            <a:pPr algn="r" eaLnBrk="1" hangingPunct="1"/>
            <a:r>
              <a:rPr lang="hu-HU" sz="2400" b="1" i="1" smtClean="0"/>
              <a:t>A. Voronyihin : </a:t>
            </a:r>
            <a:r>
              <a:rPr lang="hu-HU" sz="2400" smtClean="0"/>
              <a:t>Kazanyi templom</a:t>
            </a:r>
            <a:endParaRPr lang="en-US" sz="2400" smtClean="0"/>
          </a:p>
        </p:txBody>
      </p:sp>
      <p:pic>
        <p:nvPicPr>
          <p:cNvPr id="9220" name="Picture 1" descr="Copy of 01 Plan Kayanskogo Voronih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43325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1 Plan Kayanskogo Voronihin 2.jpg"/>
          <p:cNvPicPr>
            <a:picLocks noChangeAspect="1"/>
          </p:cNvPicPr>
          <p:nvPr/>
        </p:nvPicPr>
        <p:blipFill>
          <a:blip r:embed="rId2" cstate="print"/>
          <a:srcRect b="48241"/>
          <a:stretch>
            <a:fillRect/>
          </a:stretch>
        </p:blipFill>
        <p:spPr bwMode="auto">
          <a:xfrm>
            <a:off x="1944688" y="2101850"/>
            <a:ext cx="7199312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01 Plan Kayanskogo Voronihin 2.jpg"/>
          <p:cNvPicPr>
            <a:picLocks noChangeAspect="1"/>
          </p:cNvPicPr>
          <p:nvPr/>
        </p:nvPicPr>
        <p:blipFill>
          <a:blip r:embed="rId2" cstate="print"/>
          <a:srcRect t="53220"/>
          <a:stretch>
            <a:fillRect/>
          </a:stretch>
        </p:blipFill>
        <p:spPr bwMode="auto">
          <a:xfrm>
            <a:off x="1" y="1"/>
            <a:ext cx="4355976" cy="259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05 Kazanskiy sobor.jpg"/>
          <p:cNvPicPr>
            <a:picLocks noChangeAspect="1"/>
          </p:cNvPicPr>
          <p:nvPr/>
        </p:nvPicPr>
        <p:blipFill>
          <a:blip r:embed="rId2" cstate="print"/>
          <a:srcRect l="5586" t="3384" r="2751" b="7771"/>
          <a:stretch>
            <a:fillRect/>
          </a:stretch>
        </p:blipFill>
        <p:spPr bwMode="auto">
          <a:xfrm>
            <a:off x="252413" y="0"/>
            <a:ext cx="86391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06 Kazanskiy Kutuz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068638"/>
            <a:ext cx="24479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 descr="07 Kazanskiy Barclai de Toll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3213100"/>
            <a:ext cx="2411413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ching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nfinity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915</TotalTime>
  <Words>154</Words>
  <Application>Microsoft Office PowerPoint</Application>
  <PresentationFormat>On-screen Show (4:3)</PresentationFormat>
  <Paragraphs>37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Bookman Old Style</vt:lpstr>
      <vt:lpstr>Cambria</vt:lpstr>
      <vt:lpstr>Castellar</vt:lpstr>
      <vt:lpstr>Trebuchet MS</vt:lpstr>
      <vt:lpstr>Wingdings</vt:lpstr>
      <vt:lpstr>Teaching</vt:lpstr>
      <vt:lpstr>orosz építészet a 19. században</vt:lpstr>
      <vt:lpstr>19. század orosz építészete</vt:lpstr>
      <vt:lpstr>A. Zaharov: Az Admiralitás</vt:lpstr>
      <vt:lpstr>J.-F. Thomas de Thomon:  A Tőzsde és a Vasziljevszkij sziget „csúcsa”</vt:lpstr>
      <vt:lpstr>PowerPoint Presentation</vt:lpstr>
      <vt:lpstr>PowerPoint Presentation</vt:lpstr>
      <vt:lpstr>A. Voronyihin : Kazanyi templom</vt:lpstr>
      <vt:lpstr>PowerPoint Presentation</vt:lpstr>
      <vt:lpstr>PowerPoint Presentation</vt:lpstr>
      <vt:lpstr>Carlo di Giovanni Rossi (1775-1849)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Moszkva</vt:lpstr>
      <vt:lpstr>PowerPoint Presentation</vt:lpstr>
      <vt:lpstr>A. Grigorjev (1782-1867) </vt:lpstr>
      <vt:lpstr>Az orosz építészet 1830-as évektől</vt:lpstr>
      <vt:lpstr>A „moszkvai” szecesszió (20. sz. eleje)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Szokolov Denise</dc:creator>
  <cp:lastModifiedBy>Denise Szokolov</cp:lastModifiedBy>
  <cp:revision>166</cp:revision>
  <dcterms:created xsi:type="dcterms:W3CDTF">2011-05-10T08:57:18Z</dcterms:created>
  <dcterms:modified xsi:type="dcterms:W3CDTF">2019-05-05T16:58:58Z</dcterms:modified>
</cp:coreProperties>
</file>